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8" r:id="rId2"/>
    <p:sldId id="261" r:id="rId3"/>
    <p:sldId id="259" r:id="rId4"/>
    <p:sldId id="262" r:id="rId5"/>
    <p:sldId id="263" r:id="rId6"/>
    <p:sldId id="260" r:id="rId7"/>
    <p:sldId id="264" r:id="rId8"/>
    <p:sldId id="265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6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7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4E5971-FE37-AB43-8CB8-FDD5402DEF1D}" type="doc">
      <dgm:prSet loTypeId="urn:microsoft.com/office/officeart/2005/8/layout/chevron1" loCatId="" qsTypeId="urn:microsoft.com/office/officeart/2005/8/quickstyle/simple4" qsCatId="simple" csTypeId="urn:microsoft.com/office/officeart/2005/8/colors/accent5_2" csCatId="accent5" phldr="1"/>
      <dgm:spPr/>
    </dgm:pt>
    <dgm:pt modelId="{9C52C881-F840-4F45-A416-19082401E479}">
      <dgm:prSet phldrT="[Testo]"/>
      <dgm:spPr/>
      <dgm:t>
        <a:bodyPr/>
        <a:lstStyle/>
        <a:p>
          <a:r>
            <a:rPr lang="it-IT" b="1" i="0" u="none" dirty="0" smtClean="0"/>
            <a:t>FASE UNO</a:t>
          </a:r>
          <a:br>
            <a:rPr lang="it-IT" b="1" i="0" u="none" dirty="0" smtClean="0"/>
          </a:br>
          <a:r>
            <a:rPr lang="it-IT" b="1" i="0" u="none" dirty="0" smtClean="0"/>
            <a:t>CONOSCENZA</a:t>
          </a:r>
          <a:endParaRPr lang="en-GB" dirty="0"/>
        </a:p>
      </dgm:t>
    </dgm:pt>
    <dgm:pt modelId="{E2FB3385-21A6-7A41-9D2D-A0E8820A0753}" type="parTrans" cxnId="{6A4C4923-088D-6843-8CCC-889D9BC463B9}">
      <dgm:prSet/>
      <dgm:spPr/>
      <dgm:t>
        <a:bodyPr/>
        <a:lstStyle/>
        <a:p>
          <a:endParaRPr lang="en-GB"/>
        </a:p>
      </dgm:t>
    </dgm:pt>
    <dgm:pt modelId="{8FC8233B-6FDB-4744-99C6-FDD9282949DB}" type="sibTrans" cxnId="{6A4C4923-088D-6843-8CCC-889D9BC463B9}">
      <dgm:prSet/>
      <dgm:spPr/>
      <dgm:t>
        <a:bodyPr/>
        <a:lstStyle/>
        <a:p>
          <a:endParaRPr lang="en-GB"/>
        </a:p>
      </dgm:t>
    </dgm:pt>
    <dgm:pt modelId="{2D7AFC62-9743-5648-8F1F-579D5FB3DF36}">
      <dgm:prSet phldrT="[Testo]"/>
      <dgm:spPr/>
      <dgm:t>
        <a:bodyPr/>
        <a:lstStyle/>
        <a:p>
          <a:r>
            <a:rPr lang="it-IT" b="1" i="0" u="none" dirty="0" smtClean="0"/>
            <a:t>FASE DUE</a:t>
          </a:r>
          <a:br>
            <a:rPr lang="it-IT" b="1" i="0" u="none" dirty="0" smtClean="0"/>
          </a:br>
          <a:r>
            <a:rPr lang="it-IT" b="1" i="0" u="none" dirty="0" smtClean="0"/>
            <a:t>CONSAPEVOLEZZA</a:t>
          </a:r>
          <a:endParaRPr lang="en-GB" dirty="0"/>
        </a:p>
      </dgm:t>
    </dgm:pt>
    <dgm:pt modelId="{24B516C2-2836-2348-9DB0-EDBAF28695FC}" type="parTrans" cxnId="{3A091089-6CEC-6548-A135-FB551AA0F840}">
      <dgm:prSet/>
      <dgm:spPr/>
      <dgm:t>
        <a:bodyPr/>
        <a:lstStyle/>
        <a:p>
          <a:endParaRPr lang="en-GB"/>
        </a:p>
      </dgm:t>
    </dgm:pt>
    <dgm:pt modelId="{B3CDC189-257F-BB42-95B6-16EE5DA126DD}" type="sibTrans" cxnId="{3A091089-6CEC-6548-A135-FB551AA0F840}">
      <dgm:prSet/>
      <dgm:spPr/>
      <dgm:t>
        <a:bodyPr/>
        <a:lstStyle/>
        <a:p>
          <a:endParaRPr lang="en-GB"/>
        </a:p>
      </dgm:t>
    </dgm:pt>
    <dgm:pt modelId="{F211D3CE-B439-B34C-8684-07022C6590E0}">
      <dgm:prSet phldrT="[Testo]"/>
      <dgm:spPr/>
      <dgm:t>
        <a:bodyPr/>
        <a:lstStyle/>
        <a:p>
          <a:r>
            <a:rPr lang="it-IT" b="1" i="0" u="none" dirty="0" smtClean="0"/>
            <a:t>FASE TRE</a:t>
          </a:r>
          <a:br>
            <a:rPr lang="it-IT" b="1" i="0" u="none" dirty="0" smtClean="0"/>
          </a:br>
          <a:r>
            <a:rPr lang="it-IT" b="1" i="0" u="none" dirty="0" smtClean="0"/>
            <a:t>SVILUPPO</a:t>
          </a:r>
          <a:endParaRPr lang="en-GB" dirty="0"/>
        </a:p>
      </dgm:t>
    </dgm:pt>
    <dgm:pt modelId="{B676F42B-907C-4D44-884E-462127755E8F}" type="parTrans" cxnId="{D2C8792B-A4E1-8947-A46D-0B770F41C339}">
      <dgm:prSet/>
      <dgm:spPr/>
      <dgm:t>
        <a:bodyPr/>
        <a:lstStyle/>
        <a:p>
          <a:endParaRPr lang="en-GB"/>
        </a:p>
      </dgm:t>
    </dgm:pt>
    <dgm:pt modelId="{D2DA30FB-2C50-E244-8FCB-944016A9FF80}" type="sibTrans" cxnId="{D2C8792B-A4E1-8947-A46D-0B770F41C339}">
      <dgm:prSet/>
      <dgm:spPr/>
      <dgm:t>
        <a:bodyPr/>
        <a:lstStyle/>
        <a:p>
          <a:endParaRPr lang="en-GB"/>
        </a:p>
      </dgm:t>
    </dgm:pt>
    <dgm:pt modelId="{A26B6218-6705-3242-A309-B8FCF3AC4856}">
      <dgm:prSet/>
      <dgm:spPr/>
      <dgm:t>
        <a:bodyPr/>
        <a:lstStyle/>
        <a:p>
          <a:r>
            <a:rPr lang="it-IT" b="1" i="0" u="none" smtClean="0"/>
            <a:t>FASE QUATTRO</a:t>
          </a:r>
          <a:br>
            <a:rPr lang="it-IT" b="1" i="0" u="none" smtClean="0"/>
          </a:br>
          <a:r>
            <a:rPr lang="it-IT" b="1" i="0" u="none" smtClean="0"/>
            <a:t>ISTITUZIONALIZZAZIONE</a:t>
          </a:r>
          <a:endParaRPr lang="it-IT"/>
        </a:p>
      </dgm:t>
    </dgm:pt>
    <dgm:pt modelId="{1AF491A1-C17E-2E45-B200-89CA5D026388}" type="parTrans" cxnId="{EF75D742-6C68-464D-A04C-0D777D585A9F}">
      <dgm:prSet/>
      <dgm:spPr/>
      <dgm:t>
        <a:bodyPr/>
        <a:lstStyle/>
        <a:p>
          <a:endParaRPr lang="en-GB"/>
        </a:p>
      </dgm:t>
    </dgm:pt>
    <dgm:pt modelId="{4072ECB0-D73D-324E-A046-4BECF3DE777A}" type="sibTrans" cxnId="{EF75D742-6C68-464D-A04C-0D777D585A9F}">
      <dgm:prSet/>
      <dgm:spPr/>
      <dgm:t>
        <a:bodyPr/>
        <a:lstStyle/>
        <a:p>
          <a:endParaRPr lang="en-GB"/>
        </a:p>
      </dgm:t>
    </dgm:pt>
    <dgm:pt modelId="{1CF85818-8485-F146-AEC1-8146111B719F}" type="pres">
      <dgm:prSet presAssocID="{344E5971-FE37-AB43-8CB8-FDD5402DEF1D}" presName="Name0" presStyleCnt="0">
        <dgm:presLayoutVars>
          <dgm:dir/>
          <dgm:animLvl val="lvl"/>
          <dgm:resizeHandles val="exact"/>
        </dgm:presLayoutVars>
      </dgm:prSet>
      <dgm:spPr/>
    </dgm:pt>
    <dgm:pt modelId="{C870BD1B-F791-D743-A639-88008B5B12B0}" type="pres">
      <dgm:prSet presAssocID="{9C52C881-F840-4F45-A416-19082401E479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8BAAA9-A8EE-FB49-B1A8-0601DD7D3368}" type="pres">
      <dgm:prSet presAssocID="{8FC8233B-6FDB-4744-99C6-FDD9282949DB}" presName="parTxOnlySpace" presStyleCnt="0"/>
      <dgm:spPr/>
    </dgm:pt>
    <dgm:pt modelId="{D124B04F-C789-3647-9560-377B8783CD58}" type="pres">
      <dgm:prSet presAssocID="{2D7AFC62-9743-5648-8F1F-579D5FB3DF36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8E4449-9535-2943-A2D9-D1766180EBFF}" type="pres">
      <dgm:prSet presAssocID="{B3CDC189-257F-BB42-95B6-16EE5DA126DD}" presName="parTxOnlySpace" presStyleCnt="0"/>
      <dgm:spPr/>
    </dgm:pt>
    <dgm:pt modelId="{E58C1842-22FB-D04B-B6AF-FCBB2D5AA703}" type="pres">
      <dgm:prSet presAssocID="{F211D3CE-B439-B34C-8684-07022C6590E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94F8B7-CA13-EE40-9674-DC8991DD626F}" type="pres">
      <dgm:prSet presAssocID="{D2DA30FB-2C50-E244-8FCB-944016A9FF80}" presName="parTxOnlySpace" presStyleCnt="0"/>
      <dgm:spPr/>
    </dgm:pt>
    <dgm:pt modelId="{316E0431-5993-9E4E-BCCF-86C99D65FED1}" type="pres">
      <dgm:prSet presAssocID="{A26B6218-6705-3242-A309-B8FCF3AC485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98899EC-9C56-6B44-8EC7-187BF5198BD8}" type="presOf" srcId="{A26B6218-6705-3242-A309-B8FCF3AC4856}" destId="{316E0431-5993-9E4E-BCCF-86C99D65FED1}" srcOrd="0" destOrd="0" presId="urn:microsoft.com/office/officeart/2005/8/layout/chevron1"/>
    <dgm:cxn modelId="{6A4C4923-088D-6843-8CCC-889D9BC463B9}" srcId="{344E5971-FE37-AB43-8CB8-FDD5402DEF1D}" destId="{9C52C881-F840-4F45-A416-19082401E479}" srcOrd="0" destOrd="0" parTransId="{E2FB3385-21A6-7A41-9D2D-A0E8820A0753}" sibTransId="{8FC8233B-6FDB-4744-99C6-FDD9282949DB}"/>
    <dgm:cxn modelId="{EF75D742-6C68-464D-A04C-0D777D585A9F}" srcId="{344E5971-FE37-AB43-8CB8-FDD5402DEF1D}" destId="{A26B6218-6705-3242-A309-B8FCF3AC4856}" srcOrd="3" destOrd="0" parTransId="{1AF491A1-C17E-2E45-B200-89CA5D026388}" sibTransId="{4072ECB0-D73D-324E-A046-4BECF3DE777A}"/>
    <dgm:cxn modelId="{8EE9DC13-3D13-DB48-9089-E15E8A18D332}" type="presOf" srcId="{344E5971-FE37-AB43-8CB8-FDD5402DEF1D}" destId="{1CF85818-8485-F146-AEC1-8146111B719F}" srcOrd="0" destOrd="0" presId="urn:microsoft.com/office/officeart/2005/8/layout/chevron1"/>
    <dgm:cxn modelId="{D2C8792B-A4E1-8947-A46D-0B770F41C339}" srcId="{344E5971-FE37-AB43-8CB8-FDD5402DEF1D}" destId="{F211D3CE-B439-B34C-8684-07022C6590E0}" srcOrd="2" destOrd="0" parTransId="{B676F42B-907C-4D44-884E-462127755E8F}" sibTransId="{D2DA30FB-2C50-E244-8FCB-944016A9FF80}"/>
    <dgm:cxn modelId="{304D1BAC-8F60-8D48-855B-B16325F04CD5}" type="presOf" srcId="{F211D3CE-B439-B34C-8684-07022C6590E0}" destId="{E58C1842-22FB-D04B-B6AF-FCBB2D5AA703}" srcOrd="0" destOrd="0" presId="urn:microsoft.com/office/officeart/2005/8/layout/chevron1"/>
    <dgm:cxn modelId="{DAC7EAED-C466-A249-95F4-E0C1A725F78C}" type="presOf" srcId="{9C52C881-F840-4F45-A416-19082401E479}" destId="{C870BD1B-F791-D743-A639-88008B5B12B0}" srcOrd="0" destOrd="0" presId="urn:microsoft.com/office/officeart/2005/8/layout/chevron1"/>
    <dgm:cxn modelId="{3A091089-6CEC-6548-A135-FB551AA0F840}" srcId="{344E5971-FE37-AB43-8CB8-FDD5402DEF1D}" destId="{2D7AFC62-9743-5648-8F1F-579D5FB3DF36}" srcOrd="1" destOrd="0" parTransId="{24B516C2-2836-2348-9DB0-EDBAF28695FC}" sibTransId="{B3CDC189-257F-BB42-95B6-16EE5DA126DD}"/>
    <dgm:cxn modelId="{5F3F58A1-BAD5-1D4B-AA72-A9C6E0D2049B}" type="presOf" srcId="{2D7AFC62-9743-5648-8F1F-579D5FB3DF36}" destId="{D124B04F-C789-3647-9560-377B8783CD58}" srcOrd="0" destOrd="0" presId="urn:microsoft.com/office/officeart/2005/8/layout/chevron1"/>
    <dgm:cxn modelId="{EFA32B5E-DE61-964B-872E-323835967C50}" type="presParOf" srcId="{1CF85818-8485-F146-AEC1-8146111B719F}" destId="{C870BD1B-F791-D743-A639-88008B5B12B0}" srcOrd="0" destOrd="0" presId="urn:microsoft.com/office/officeart/2005/8/layout/chevron1"/>
    <dgm:cxn modelId="{B483A5F4-309E-6247-8353-DAC219DF9529}" type="presParOf" srcId="{1CF85818-8485-F146-AEC1-8146111B719F}" destId="{E98BAAA9-A8EE-FB49-B1A8-0601DD7D3368}" srcOrd="1" destOrd="0" presId="urn:microsoft.com/office/officeart/2005/8/layout/chevron1"/>
    <dgm:cxn modelId="{E54596A1-E478-4C4D-905A-72A4702B6D15}" type="presParOf" srcId="{1CF85818-8485-F146-AEC1-8146111B719F}" destId="{D124B04F-C789-3647-9560-377B8783CD58}" srcOrd="2" destOrd="0" presId="urn:microsoft.com/office/officeart/2005/8/layout/chevron1"/>
    <dgm:cxn modelId="{CA05A19F-9EB1-8C48-9F43-F6581F74B4C4}" type="presParOf" srcId="{1CF85818-8485-F146-AEC1-8146111B719F}" destId="{078E4449-9535-2943-A2D9-D1766180EBFF}" srcOrd="3" destOrd="0" presId="urn:microsoft.com/office/officeart/2005/8/layout/chevron1"/>
    <dgm:cxn modelId="{64C6E453-E078-9E47-8FA6-C9E3F8B7F3B9}" type="presParOf" srcId="{1CF85818-8485-F146-AEC1-8146111B719F}" destId="{E58C1842-22FB-D04B-B6AF-FCBB2D5AA703}" srcOrd="4" destOrd="0" presId="urn:microsoft.com/office/officeart/2005/8/layout/chevron1"/>
    <dgm:cxn modelId="{DC967361-4130-F84B-AFD9-BFB865CAC42E}" type="presParOf" srcId="{1CF85818-8485-F146-AEC1-8146111B719F}" destId="{3594F8B7-CA13-EE40-9674-DC8991DD626F}" srcOrd="5" destOrd="0" presId="urn:microsoft.com/office/officeart/2005/8/layout/chevron1"/>
    <dgm:cxn modelId="{D279449B-0E38-F144-A95B-9E5353B4BB70}" type="presParOf" srcId="{1CF85818-8485-F146-AEC1-8146111B719F}" destId="{316E0431-5993-9E4E-BCCF-86C99D65FED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0BD1B-F791-D743-A639-88008B5B12B0}">
      <dsp:nvSpPr>
        <dsp:cNvPr id="0" name=""/>
        <dsp:cNvSpPr/>
      </dsp:nvSpPr>
      <dsp:spPr>
        <a:xfrm>
          <a:off x="3735" y="675183"/>
          <a:ext cx="2174493" cy="86979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i="0" u="none" kern="1200" dirty="0" smtClean="0"/>
            <a:t>FASE UNO</a:t>
          </a:r>
          <a:br>
            <a:rPr lang="it-IT" sz="900" b="1" i="0" u="none" kern="1200" dirty="0" smtClean="0"/>
          </a:br>
          <a:r>
            <a:rPr lang="it-IT" sz="900" b="1" i="0" u="none" kern="1200" dirty="0" smtClean="0"/>
            <a:t>CONOSCENZA</a:t>
          </a:r>
          <a:endParaRPr lang="en-GB" sz="900" kern="1200" dirty="0"/>
        </a:p>
      </dsp:txBody>
      <dsp:txXfrm>
        <a:off x="438634" y="675183"/>
        <a:ext cx="1304696" cy="869797"/>
      </dsp:txXfrm>
    </dsp:sp>
    <dsp:sp modelId="{D124B04F-C789-3647-9560-377B8783CD58}">
      <dsp:nvSpPr>
        <dsp:cNvPr id="0" name=""/>
        <dsp:cNvSpPr/>
      </dsp:nvSpPr>
      <dsp:spPr>
        <a:xfrm>
          <a:off x="1960779" y="675183"/>
          <a:ext cx="2174493" cy="86979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i="0" u="none" kern="1200" dirty="0" smtClean="0"/>
            <a:t>FASE DUE</a:t>
          </a:r>
          <a:br>
            <a:rPr lang="it-IT" sz="900" b="1" i="0" u="none" kern="1200" dirty="0" smtClean="0"/>
          </a:br>
          <a:r>
            <a:rPr lang="it-IT" sz="900" b="1" i="0" u="none" kern="1200" dirty="0" smtClean="0"/>
            <a:t>CONSAPEVOLEZZA</a:t>
          </a:r>
          <a:endParaRPr lang="en-GB" sz="900" kern="1200" dirty="0"/>
        </a:p>
      </dsp:txBody>
      <dsp:txXfrm>
        <a:off x="2395678" y="675183"/>
        <a:ext cx="1304696" cy="869797"/>
      </dsp:txXfrm>
    </dsp:sp>
    <dsp:sp modelId="{E58C1842-22FB-D04B-B6AF-FCBB2D5AA703}">
      <dsp:nvSpPr>
        <dsp:cNvPr id="0" name=""/>
        <dsp:cNvSpPr/>
      </dsp:nvSpPr>
      <dsp:spPr>
        <a:xfrm>
          <a:off x="3917823" y="675183"/>
          <a:ext cx="2174493" cy="86979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i="0" u="none" kern="1200" dirty="0" smtClean="0"/>
            <a:t>FASE TRE</a:t>
          </a:r>
          <a:br>
            <a:rPr lang="it-IT" sz="900" b="1" i="0" u="none" kern="1200" dirty="0" smtClean="0"/>
          </a:br>
          <a:r>
            <a:rPr lang="it-IT" sz="900" b="1" i="0" u="none" kern="1200" dirty="0" smtClean="0"/>
            <a:t>SVILUPPO</a:t>
          </a:r>
          <a:endParaRPr lang="en-GB" sz="900" kern="1200" dirty="0"/>
        </a:p>
      </dsp:txBody>
      <dsp:txXfrm>
        <a:off x="4352722" y="675183"/>
        <a:ext cx="1304696" cy="869797"/>
      </dsp:txXfrm>
    </dsp:sp>
    <dsp:sp modelId="{316E0431-5993-9E4E-BCCF-86C99D65FED1}">
      <dsp:nvSpPr>
        <dsp:cNvPr id="0" name=""/>
        <dsp:cNvSpPr/>
      </dsp:nvSpPr>
      <dsp:spPr>
        <a:xfrm>
          <a:off x="5874867" y="675183"/>
          <a:ext cx="2174493" cy="86979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i="0" u="none" kern="1200" smtClean="0"/>
            <a:t>FASE QUATTRO</a:t>
          </a:r>
          <a:br>
            <a:rPr lang="it-IT" sz="900" b="1" i="0" u="none" kern="1200" smtClean="0"/>
          </a:br>
          <a:r>
            <a:rPr lang="it-IT" sz="900" b="1" i="0" u="none" kern="1200" smtClean="0"/>
            <a:t>ISTITUZIONALIZZAZIONE</a:t>
          </a:r>
          <a:endParaRPr lang="it-IT" sz="900" kern="1200"/>
        </a:p>
      </dsp:txBody>
      <dsp:txXfrm>
        <a:off x="6309766" y="675183"/>
        <a:ext cx="1304696" cy="869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75102-2722-4482-A77E-FFFA3B4ACB22}" type="datetimeFigureOut">
              <a:rPr lang="it-IT" smtClean="0"/>
              <a:t>14/03/18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F7D46-5C9E-40D6-8ADA-021327FA22E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2101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Slide presentazione</a:t>
            </a:r>
            <a:r>
              <a:rPr lang="it-IT" baseline="0" dirty="0" smtClean="0"/>
              <a:t> Esperienze PE – TAVOLO 2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6D003-B291-49CF-9115-A9FC0080657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2045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Slide presentazione</a:t>
            </a:r>
            <a:r>
              <a:rPr lang="it-IT" baseline="0" dirty="0" smtClean="0"/>
              <a:t> Esperienze PE – TAVOLO 2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6D003-B291-49CF-9115-A9FC00806572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6912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Slide presentazione</a:t>
            </a:r>
            <a:r>
              <a:rPr lang="it-IT" baseline="0" dirty="0" smtClean="0"/>
              <a:t> Esperienze PE – TAVOLO 2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6D003-B291-49CF-9115-A9FC0080657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8054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Slide presentazione</a:t>
            </a:r>
            <a:r>
              <a:rPr lang="it-IT" baseline="0" dirty="0" smtClean="0"/>
              <a:t> Esperienze PE – TAVOLO 2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6D003-B291-49CF-9115-A9FC0080657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6482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Slide presentazione</a:t>
            </a:r>
            <a:r>
              <a:rPr lang="it-IT" baseline="0" dirty="0" smtClean="0"/>
              <a:t> Esperienze PE – TAVOLO 2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6D003-B291-49CF-9115-A9FC0080657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4989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Slide presentazione</a:t>
            </a:r>
            <a:r>
              <a:rPr lang="it-IT" baseline="0" dirty="0" smtClean="0"/>
              <a:t> Esperienze PE – TAVOLO 2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6D003-B291-49CF-9115-A9FC00806572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043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FC20-F9D0-4B96-A44D-D2740674654F}" type="datetimeFigureOut">
              <a:rPr lang="it-IT" smtClean="0"/>
              <a:t>14/03/18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08EA-2A7E-46DB-B22D-0341D6BE6A3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5977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FC20-F9D0-4B96-A44D-D2740674654F}" type="datetimeFigureOut">
              <a:rPr lang="it-IT" smtClean="0"/>
              <a:t>14/03/18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08EA-2A7E-46DB-B22D-0341D6BE6A3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5908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FC20-F9D0-4B96-A44D-D2740674654F}" type="datetimeFigureOut">
              <a:rPr lang="it-IT" smtClean="0"/>
              <a:t>14/03/18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08EA-2A7E-46DB-B22D-0341D6BE6A3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67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FC20-F9D0-4B96-A44D-D2740674654F}" type="datetimeFigureOut">
              <a:rPr lang="it-IT" smtClean="0"/>
              <a:t>14/03/18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08EA-2A7E-46DB-B22D-0341D6BE6A3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8897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FC20-F9D0-4B96-A44D-D2740674654F}" type="datetimeFigureOut">
              <a:rPr lang="it-IT" smtClean="0"/>
              <a:t>14/03/18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08EA-2A7E-46DB-B22D-0341D6BE6A3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7493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FC20-F9D0-4B96-A44D-D2740674654F}" type="datetimeFigureOut">
              <a:rPr lang="it-IT" smtClean="0"/>
              <a:t>14/03/18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08EA-2A7E-46DB-B22D-0341D6BE6A3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933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FC20-F9D0-4B96-A44D-D2740674654F}" type="datetimeFigureOut">
              <a:rPr lang="it-IT" smtClean="0"/>
              <a:t>14/03/18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08EA-2A7E-46DB-B22D-0341D6BE6A3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2663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FC20-F9D0-4B96-A44D-D2740674654F}" type="datetimeFigureOut">
              <a:rPr lang="it-IT" smtClean="0"/>
              <a:t>14/03/18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08EA-2A7E-46DB-B22D-0341D6BE6A3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854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FC20-F9D0-4B96-A44D-D2740674654F}" type="datetimeFigureOut">
              <a:rPr lang="it-IT" smtClean="0"/>
              <a:t>14/03/18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08EA-2A7E-46DB-B22D-0341D6BE6A3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549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FC20-F9D0-4B96-A44D-D2740674654F}" type="datetimeFigureOut">
              <a:rPr lang="it-IT" smtClean="0"/>
              <a:t>14/03/18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08EA-2A7E-46DB-B22D-0341D6BE6A3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3208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FC20-F9D0-4B96-A44D-D2740674654F}" type="datetimeFigureOut">
              <a:rPr lang="it-IT" smtClean="0"/>
              <a:t>14/03/18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08EA-2A7E-46DB-B22D-0341D6BE6A3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532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4FC20-F9D0-4B96-A44D-D2740674654F}" type="datetimeFigureOut">
              <a:rPr lang="it-IT" smtClean="0"/>
              <a:t>14/03/18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C08EA-2A7E-46DB-B22D-0341D6BE6A3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435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" y="2204720"/>
            <a:ext cx="8666480" cy="2479040"/>
          </a:xfrm>
          <a:prstGeom prst="rect">
            <a:avLst/>
          </a:prstGeom>
          <a:solidFill>
            <a:srgbClr val="F9B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9B233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05103" y="2959279"/>
            <a:ext cx="80060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Monitoraggio</a:t>
            </a:r>
          </a:p>
          <a:p>
            <a:r>
              <a:rPr lang="it-IT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auto-valutazione del PE</a:t>
            </a:r>
            <a:endParaRPr lang="it-IT" sz="4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05103" y="4998720"/>
            <a:ext cx="7033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Andrea De </a:t>
            </a:r>
            <a:r>
              <a:rPr lang="it-IT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Bortoli</a:t>
            </a:r>
            <a:endParaRPr lang="it-IT" sz="1600" i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Responsabile Sezione “Valorizzazione della Ricerca e Public Engagement”</a:t>
            </a:r>
          </a:p>
          <a:p>
            <a:r>
              <a:rPr lang="it-IT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Università degli Studi di Torino</a:t>
            </a:r>
            <a:endParaRPr lang="it-IT" sz="1600" i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05103" y="274320"/>
            <a:ext cx="7997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9B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#2 AUTO-VALUTAZIONE E SUPPORTO PER IL PUBLIC ENGAGEMENT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344" y="5727132"/>
            <a:ext cx="259319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0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103" y="1081451"/>
            <a:ext cx="4135882" cy="511712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1361" y="205942"/>
            <a:ext cx="2071162" cy="80517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046" y="129264"/>
            <a:ext cx="1024567" cy="87042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05103" y="6362090"/>
            <a:ext cx="7997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9B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#2 AUTO-VALUTAZIONE E SUPPORTO PER IL PUBLIC ENGAGEMENT </a:t>
            </a:r>
          </a:p>
        </p:txBody>
      </p:sp>
      <p:pic>
        <p:nvPicPr>
          <p:cNvPr id="8" name="Immagine 7" descr="Schermata 2017-09-07 alle 16.27.1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4054" y="428196"/>
            <a:ext cx="3525949" cy="577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72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355600" y="294640"/>
            <a:ext cx="7900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SPERIMENTAZIONE CENSIMENTO E MONITORAGGIO DELLE INIZIATIVE DI PE</a:t>
            </a:r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55600" y="1033851"/>
            <a:ext cx="374904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SPERIMENTAZIONE ATENEO E DIPARTIMENTI 2016 (DATI 2014)</a:t>
            </a: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RILEVAZIONE SUA-TM + CAMPI SPECIFICI</a:t>
            </a:r>
          </a:p>
          <a:p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Tema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scientifico basato sulla tassonomia dei Panel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ERC</a:t>
            </a:r>
          </a:p>
          <a:p>
            <a:pPr marL="285750" indent="-285750">
              <a:buFont typeface="Wingdings" charset="2"/>
              <a:buChar char="§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Luogo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di svolgimento</a:t>
            </a:r>
          </a:p>
          <a:p>
            <a:pPr marL="285750" indent="-285750">
              <a:buFont typeface="Wingdings" charset="2"/>
              <a:buChar char="§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Destinatari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Origine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dei fondi</a:t>
            </a:r>
          </a:p>
          <a:p>
            <a:pPr marL="285750" indent="-285750">
              <a:buFont typeface="Wingdings" charset="2"/>
              <a:buChar char="§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Dimensione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geografica</a:t>
            </a:r>
          </a:p>
          <a:p>
            <a:pPr marL="285750" indent="-285750">
              <a:buFont typeface="Wingdings" charset="2"/>
              <a:buChar char="§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Valutazione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dell’iniziativa</a:t>
            </a:r>
          </a:p>
          <a:p>
            <a:pPr marL="285750" indent="-285750">
              <a:buFont typeface="Wingdings" charset="2"/>
              <a:buChar char="§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Collaborazione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con altri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Dipartimenti</a:t>
            </a:r>
          </a:p>
          <a:p>
            <a:pPr marL="285750" indent="-285750">
              <a:buFont typeface="Wingdings" charset="2"/>
              <a:buChar char="§"/>
            </a:pP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PIATTAFORMA WEB SVILUPPATA AD-HOC ALL’INTERNO DI </a:t>
            </a:r>
            <a:r>
              <a:rPr lang="it-I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FRidA</a:t>
            </a:r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(Forum della Ricerca e Terza Missione di Ateneo) </a:t>
            </a:r>
            <a:r>
              <a:rPr lang="it-IT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frida.unito.it</a:t>
            </a:r>
            <a:endParaRPr lang="it-IT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8458200" y="6362091"/>
            <a:ext cx="436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9B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it-IT" sz="1200" dirty="0">
              <a:solidFill>
                <a:srgbClr val="F9B2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05103" y="6362090"/>
            <a:ext cx="7997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9B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#2 AUTO-VALUTAZIONE E SUPPORTO PER IL PUBLIC ENGAGEMENT </a:t>
            </a:r>
          </a:p>
        </p:txBody>
      </p:sp>
      <p:pic>
        <p:nvPicPr>
          <p:cNvPr id="13" name="Immagine 12" descr="Schermata 2017-09-07 alle 18.12.30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0717" y="1371600"/>
            <a:ext cx="4502298" cy="397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7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4990514" y="1605350"/>
            <a:ext cx="37490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FUNZIONI E RISULTATI</a:t>
            </a: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Censimento iniziative di ateneo e Dipartimenti (oltre 900)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Analisi e monitoraggio in tempo reale dei principali indicatori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Migliore scelta delle iniziative inserite in SUA-TM, indicazioni strategiche</a:t>
            </a:r>
          </a:p>
          <a:p>
            <a:pPr marL="285750" indent="-285750">
              <a:buFont typeface="Wingdings" charset="2"/>
              <a:buChar char="§"/>
            </a:pP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CRITICITÀ</a:t>
            </a:r>
          </a:p>
          <a:p>
            <a:endParaRPr lang="it-I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Censimento ex-post in relazione alle richieste ANVUR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8458200" y="6362091"/>
            <a:ext cx="436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9B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it-IT" sz="1200" dirty="0">
              <a:solidFill>
                <a:srgbClr val="F9B2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05103" y="6362090"/>
            <a:ext cx="7997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9B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#2 AUTO-VALUTAZIONE E SUPPORTO PER IL PUBLIC ENGAGEMENT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55600" y="294640"/>
            <a:ext cx="7935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SPERIMENTAZIONE CENSIMENTO E MONITORAGGIO DELLE INIZIATIVE DI PE</a:t>
            </a:r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 descr="Schermata 2017-09-07 alle 17.48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" y="1115328"/>
            <a:ext cx="4314042" cy="451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4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46185" y="2505808"/>
            <a:ext cx="8581292" cy="3692769"/>
          </a:xfrm>
          <a:prstGeom prst="rect">
            <a:avLst/>
          </a:prstGeom>
          <a:solidFill>
            <a:schemeClr val="accent4">
              <a:lumMod val="20000"/>
              <a:lumOff val="8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asellaDiTesto 10"/>
          <p:cNvSpPr txBox="1"/>
          <p:nvPr/>
        </p:nvSpPr>
        <p:spPr>
          <a:xfrm>
            <a:off x="355600" y="294640"/>
            <a:ext cx="6185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NUOVO S</a:t>
            </a:r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TRUMENTO DI MONITORAGGIO DELLE AZIONI</a:t>
            </a:r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05101" y="817497"/>
            <a:ext cx="8156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NUOVI CAMPI PER LA SCHEDA DI RILEVAZIONE</a:t>
            </a: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Tipologia di coinvolgimento (informazione, ascolto e dialogo, collaborazione)</a:t>
            </a:r>
          </a:p>
          <a:p>
            <a:pPr marL="285750" indent="-285750">
              <a:buFont typeface="Wingdings" charset="2"/>
              <a:buChar char="§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Numerosità dei destinatari</a:t>
            </a:r>
          </a:p>
          <a:p>
            <a:pPr marL="285750" indent="-285750">
              <a:buFont typeface="Wingdings" charset="2"/>
              <a:buChar char="§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Personale coinvolto (docenti, ricercatori,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PostDoc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PTA)</a:t>
            </a:r>
          </a:p>
          <a:p>
            <a:pPr marL="285750" indent="-285750">
              <a:buFont typeface="Wingdings" charset="2"/>
              <a:buChar char="§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Studenti coinvolti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8458200" y="6362091"/>
            <a:ext cx="436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9B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it-IT" sz="1200" dirty="0">
              <a:solidFill>
                <a:srgbClr val="F9B2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05103" y="6362090"/>
            <a:ext cx="7997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9B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#2 AUTO-VALUTAZIONE E SUPPORTO PER IL PUBLIC ENGAGEMENT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01" y="2667550"/>
            <a:ext cx="8159262" cy="327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8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355600" y="294640"/>
            <a:ext cx="6757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NUOVO STRUMENTO DI AUTO-VALUTAZIONE DELLE STRUTTURE</a:t>
            </a:r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32508" y="1396322"/>
            <a:ext cx="473787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Arial" charset="0"/>
                <a:ea typeface="Arial" charset="0"/>
                <a:cs typeface="Arial" charset="0"/>
              </a:rPr>
              <a:t>5 SCHEDE </a:t>
            </a:r>
            <a:r>
              <a:rPr lang="mr-IN" sz="1600" b="1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it-IT" sz="1600" b="1" dirty="0" smtClean="0">
                <a:latin typeface="Arial" charset="0"/>
                <a:ea typeface="Arial" charset="0"/>
                <a:cs typeface="Arial" charset="0"/>
              </a:rPr>
              <a:t> 5 ASPETTI FONDAMENTALI PER LO SVILUPPO E L’ISTITUZIONALIZZAZIONE DEL PE:</a:t>
            </a:r>
          </a:p>
          <a:p>
            <a:endParaRPr lang="it-IT" sz="1600" b="1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it-IT" sz="1600" dirty="0" smtClean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it-IT" sz="1600" dirty="0">
                <a:latin typeface="Arial" charset="0"/>
                <a:ea typeface="Arial" charset="0"/>
                <a:cs typeface="Arial" charset="0"/>
              </a:rPr>
              <a:t>. Cultura, </a:t>
            </a:r>
            <a:r>
              <a:rPr lang="it-IT" sz="1600" dirty="0" err="1">
                <a:latin typeface="Arial" charset="0"/>
                <a:ea typeface="Arial" charset="0"/>
                <a:cs typeface="Arial" charset="0"/>
              </a:rPr>
              <a:t>mission</a:t>
            </a:r>
            <a:r>
              <a:rPr lang="it-IT" sz="1600" dirty="0">
                <a:latin typeface="Arial" charset="0"/>
                <a:ea typeface="Arial" charset="0"/>
                <a:cs typeface="Arial" charset="0"/>
              </a:rPr>
              <a:t> e strategia</a:t>
            </a:r>
          </a:p>
          <a:p>
            <a:pPr>
              <a:lnSpc>
                <a:spcPct val="150000"/>
              </a:lnSpc>
            </a:pPr>
            <a:r>
              <a:rPr lang="it-IT" sz="1600" dirty="0">
                <a:latin typeface="Arial" charset="0"/>
                <a:ea typeface="Arial" charset="0"/>
                <a:cs typeface="Arial" charset="0"/>
              </a:rPr>
              <a:t>2. Leadership</a:t>
            </a:r>
          </a:p>
          <a:p>
            <a:pPr>
              <a:lnSpc>
                <a:spcPct val="150000"/>
              </a:lnSpc>
            </a:pPr>
            <a:r>
              <a:rPr lang="it-IT" sz="1600" dirty="0">
                <a:latin typeface="Arial" charset="0"/>
                <a:ea typeface="Arial" charset="0"/>
                <a:cs typeface="Arial" charset="0"/>
              </a:rPr>
              <a:t>3. Supporto</a:t>
            </a:r>
          </a:p>
          <a:p>
            <a:pPr>
              <a:lnSpc>
                <a:spcPct val="150000"/>
              </a:lnSpc>
            </a:pPr>
            <a:r>
              <a:rPr lang="it-IT" sz="1600" dirty="0">
                <a:latin typeface="Arial" charset="0"/>
                <a:ea typeface="Arial" charset="0"/>
                <a:cs typeface="Arial" charset="0"/>
              </a:rPr>
              <a:t>4. Riconoscimento</a:t>
            </a:r>
          </a:p>
          <a:p>
            <a:pPr>
              <a:lnSpc>
                <a:spcPct val="150000"/>
              </a:lnSpc>
            </a:pPr>
            <a:r>
              <a:rPr lang="it-IT" sz="1600" dirty="0">
                <a:latin typeface="Arial" charset="0"/>
                <a:ea typeface="Arial" charset="0"/>
                <a:cs typeface="Arial" charset="0"/>
              </a:rPr>
              <a:t>5. </a:t>
            </a:r>
            <a:r>
              <a:rPr lang="it-IT" sz="1600" dirty="0" smtClean="0">
                <a:latin typeface="Arial" charset="0"/>
                <a:ea typeface="Arial" charset="0"/>
                <a:cs typeface="Arial" charset="0"/>
              </a:rPr>
              <a:t>Azioni (SCHEDA MONITORAGGIO)</a:t>
            </a:r>
          </a:p>
          <a:p>
            <a:pPr>
              <a:lnSpc>
                <a:spcPct val="150000"/>
              </a:lnSpc>
            </a:pPr>
            <a:endParaRPr lang="it-IT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it-IT" sz="1600" b="1" dirty="0">
                <a:latin typeface="Arial" charset="0"/>
                <a:ea typeface="Arial" charset="0"/>
                <a:cs typeface="Arial" charset="0"/>
              </a:rPr>
              <a:t>RIFERIMENTI BIBLIOGRAFICI</a:t>
            </a:r>
          </a:p>
          <a:p>
            <a:r>
              <a:rPr lang="hu-HU" sz="1600" dirty="0">
                <a:latin typeface="Arial" charset="0"/>
                <a:ea typeface="Arial" charset="0"/>
                <a:cs typeface="Arial" charset="0"/>
              </a:rPr>
              <a:t>USA [</a:t>
            </a:r>
            <a:r>
              <a:rPr lang="hu-HU" sz="1600" dirty="0" err="1">
                <a:latin typeface="Arial" charset="0"/>
                <a:ea typeface="Arial" charset="0"/>
                <a:cs typeface="Arial" charset="0"/>
              </a:rPr>
              <a:t>Gelmon</a:t>
            </a:r>
            <a:r>
              <a:rPr lang="hu-HU" sz="1600" dirty="0">
                <a:latin typeface="Arial" charset="0"/>
                <a:ea typeface="Arial" charset="0"/>
                <a:cs typeface="Arial" charset="0"/>
              </a:rPr>
              <a:t>, 2005; </a:t>
            </a:r>
            <a:r>
              <a:rPr lang="hu-HU" sz="1600" dirty="0" err="1">
                <a:latin typeface="Arial" charset="0"/>
                <a:ea typeface="Arial" charset="0"/>
                <a:cs typeface="Arial" charset="0"/>
              </a:rPr>
              <a:t>Kecskes</a:t>
            </a:r>
            <a:r>
              <a:rPr lang="hu-HU" sz="1600" dirty="0">
                <a:latin typeface="Arial" charset="0"/>
                <a:ea typeface="Arial" charset="0"/>
                <a:cs typeface="Arial" charset="0"/>
              </a:rPr>
              <a:t>, 2008; </a:t>
            </a:r>
            <a:r>
              <a:rPr lang="hu-HU" sz="1600" dirty="0" err="1">
                <a:latin typeface="Arial" charset="0"/>
                <a:ea typeface="Arial" charset="0"/>
                <a:cs typeface="Arial" charset="0"/>
              </a:rPr>
              <a:t>Furco</a:t>
            </a:r>
            <a:r>
              <a:rPr lang="hu-HU" sz="1600" dirty="0">
                <a:latin typeface="Arial" charset="0"/>
                <a:ea typeface="Arial" charset="0"/>
                <a:cs typeface="Arial" charset="0"/>
              </a:rPr>
              <a:t>, 2009]</a:t>
            </a:r>
          </a:p>
          <a:p>
            <a:r>
              <a:rPr lang="hu-HU" sz="1600" dirty="0">
                <a:latin typeface="Arial" charset="0"/>
                <a:ea typeface="Arial" charset="0"/>
                <a:cs typeface="Arial" charset="0"/>
              </a:rPr>
              <a:t>UK [NCCPE, 2011</a:t>
            </a:r>
            <a:r>
              <a:rPr lang="hu-HU" sz="1600" dirty="0" smtClean="0">
                <a:latin typeface="Arial" charset="0"/>
                <a:ea typeface="Arial" charset="0"/>
                <a:cs typeface="Arial" charset="0"/>
              </a:rPr>
              <a:t>]</a:t>
            </a:r>
            <a:endParaRPr lang="it-IT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8458200" y="6362091"/>
            <a:ext cx="436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9B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05103" y="6362090"/>
            <a:ext cx="7997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9B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#2 AUTO-VALUTAZIONE E SUPPORTO PER IL PUBLIC ENGAGEMENT </a:t>
            </a:r>
          </a:p>
        </p:txBody>
      </p:sp>
      <p:pic>
        <p:nvPicPr>
          <p:cNvPr id="6" name="Immagine 5" descr="Schermata 2017-09-07 alle 18.06.1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383" y="1479667"/>
            <a:ext cx="3924697" cy="389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1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355600" y="294640"/>
            <a:ext cx="7777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NUOVO STRUMENTO DI AUTO-VALUTAZIONE DELLE STRUTTURE</a:t>
            </a:r>
          </a:p>
          <a:p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ESEMPIO</a:t>
            </a:r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8458200" y="6362091"/>
            <a:ext cx="436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9B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05103" y="6362090"/>
            <a:ext cx="7997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9B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#2 AUTO-VALUTAZIONE E SUPPORTO PER IL PUBLIC ENGAGEMENT </a:t>
            </a:r>
          </a:p>
        </p:txBody>
      </p:sp>
      <p:sp>
        <p:nvSpPr>
          <p:cNvPr id="2" name="Rettangolo 1"/>
          <p:cNvSpPr/>
          <p:nvPr/>
        </p:nvSpPr>
        <p:spPr>
          <a:xfrm>
            <a:off x="405103" y="879415"/>
            <a:ext cx="57758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CULTURA, MISSION E STRATEGIA</a:t>
            </a:r>
            <a:endParaRPr lang="en-GB" b="1" dirty="0" smtClean="0"/>
          </a:p>
          <a:p>
            <a:pPr marL="285750" indent="-285750">
              <a:buFont typeface="Wingdings" charset="2"/>
              <a:buChar char="§"/>
            </a:pPr>
            <a:r>
              <a:rPr lang="en-GB" dirty="0" err="1" smtClean="0"/>
              <a:t>Presenza</a:t>
            </a:r>
            <a:r>
              <a:rPr lang="en-GB" dirty="0" smtClean="0"/>
              <a:t> </a:t>
            </a:r>
            <a:r>
              <a:rPr lang="en-GB" dirty="0" err="1"/>
              <a:t>nella</a:t>
            </a:r>
            <a:r>
              <a:rPr lang="en-GB" dirty="0"/>
              <a:t> mission e </a:t>
            </a:r>
            <a:r>
              <a:rPr lang="en-GB" dirty="0" err="1"/>
              <a:t>nelle</a:t>
            </a:r>
            <a:r>
              <a:rPr lang="en-GB" dirty="0"/>
              <a:t> </a:t>
            </a:r>
            <a:r>
              <a:rPr lang="en-GB" dirty="0" err="1"/>
              <a:t>linee</a:t>
            </a:r>
            <a:r>
              <a:rPr lang="en-GB" dirty="0"/>
              <a:t> </a:t>
            </a:r>
            <a:r>
              <a:rPr lang="en-GB" dirty="0" err="1"/>
              <a:t>strategiche</a:t>
            </a:r>
            <a:endParaRPr lang="en-GB" dirty="0"/>
          </a:p>
          <a:p>
            <a:pPr marL="285750" indent="-285750">
              <a:buFont typeface="Wingdings" charset="2"/>
              <a:buChar char="§"/>
            </a:pPr>
            <a:r>
              <a:rPr lang="en-GB" dirty="0" err="1"/>
              <a:t>Visione</a:t>
            </a:r>
            <a:r>
              <a:rPr lang="en-GB" dirty="0"/>
              <a:t> </a:t>
            </a:r>
            <a:r>
              <a:rPr lang="en-GB" dirty="0" err="1"/>
              <a:t>condivisa</a:t>
            </a:r>
            <a:r>
              <a:rPr lang="en-GB" dirty="0"/>
              <a:t> di PE</a:t>
            </a:r>
          </a:p>
          <a:p>
            <a:pPr marL="285750" indent="-285750">
              <a:buFont typeface="Wingdings" charset="2"/>
              <a:buChar char="§"/>
            </a:pPr>
            <a:r>
              <a:rPr lang="en-GB" dirty="0" err="1"/>
              <a:t>Pianificazione</a:t>
            </a:r>
            <a:r>
              <a:rPr lang="en-GB" dirty="0"/>
              <a:t> </a:t>
            </a:r>
            <a:r>
              <a:rPr lang="en-GB" dirty="0" err="1"/>
              <a:t>strategica</a:t>
            </a:r>
            <a:endParaRPr lang="en-GB" dirty="0"/>
          </a:p>
          <a:p>
            <a:pPr marL="285750" indent="-285750">
              <a:buFont typeface="Wingdings" charset="2"/>
              <a:buChar char="§"/>
            </a:pPr>
            <a:r>
              <a:rPr lang="en-GB" dirty="0" err="1"/>
              <a:t>Integrazione</a:t>
            </a:r>
            <a:endParaRPr lang="en-GB" dirty="0"/>
          </a:p>
          <a:p>
            <a:pPr marL="285750" indent="-285750">
              <a:buFont typeface="Wingdings" charset="2"/>
              <a:buChar char="§"/>
            </a:pPr>
            <a:r>
              <a:rPr lang="en-GB" dirty="0" err="1"/>
              <a:t>Cultura</a:t>
            </a:r>
            <a:r>
              <a:rPr lang="en-GB" dirty="0"/>
              <a:t> e </a:t>
            </a:r>
            <a:r>
              <a:rPr lang="en-GB" dirty="0" err="1"/>
              <a:t>consapevolezza</a:t>
            </a:r>
            <a:endParaRPr lang="en-GB" dirty="0"/>
          </a:p>
          <a:p>
            <a:pPr marL="285750" indent="-285750">
              <a:buFont typeface="Wingdings" charset="2"/>
              <a:buChar char="§"/>
            </a:pPr>
            <a:r>
              <a:rPr lang="en-GB" dirty="0" err="1"/>
              <a:t>Comunicazione</a:t>
            </a:r>
            <a:r>
              <a:rPr lang="en-GB" dirty="0"/>
              <a:t> </a:t>
            </a:r>
            <a:r>
              <a:rPr lang="en-GB" dirty="0" err="1"/>
              <a:t>interna</a:t>
            </a:r>
            <a:r>
              <a:rPr lang="en-GB" dirty="0"/>
              <a:t> </a:t>
            </a:r>
            <a:r>
              <a:rPr lang="en-GB" dirty="0" err="1"/>
              <a:t>ed</a:t>
            </a:r>
            <a:r>
              <a:rPr lang="en-GB" dirty="0"/>
              <a:t> </a:t>
            </a:r>
            <a:r>
              <a:rPr lang="en-GB" dirty="0" err="1"/>
              <a:t>esterna</a:t>
            </a:r>
            <a:endParaRPr lang="en-GB" dirty="0"/>
          </a:p>
          <a:p>
            <a:pPr marL="285750" indent="-285750">
              <a:buFont typeface="Wingdings" charset="2"/>
              <a:buChar char="§"/>
            </a:pPr>
            <a:r>
              <a:rPr lang="en-GB" dirty="0"/>
              <a:t>Feedback</a:t>
            </a: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698173949"/>
              </p:ext>
            </p:extLst>
          </p:nvPr>
        </p:nvGraphicFramePr>
        <p:xfrm>
          <a:off x="484235" y="2554529"/>
          <a:ext cx="8053097" cy="2220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magine 8" descr="School Choice HQ.jp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81856"/>
            <a:ext cx="9144000" cy="202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8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0662" y="152156"/>
            <a:ext cx="6306437" cy="670584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05103" y="6362090"/>
            <a:ext cx="7997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9B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#2 AUTO-VALUTAZIONE E SUPPORTO PER IL PUBLIC ENGAGEMENT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55600" y="294640"/>
            <a:ext cx="2633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NUOVO STRUMENTO DI</a:t>
            </a:r>
          </a:p>
          <a:p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AUTO-VALUTAZIONE</a:t>
            </a:r>
          </a:p>
          <a:p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DELLE STRUTTURE</a:t>
            </a:r>
          </a:p>
        </p:txBody>
      </p:sp>
      <p:pic>
        <p:nvPicPr>
          <p:cNvPr id="8" name="Immagine 7" descr="Schermata 2017-09-07 alle 17.44.02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341" y="1318790"/>
            <a:ext cx="2355581" cy="485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052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</TotalTime>
  <Words>414</Words>
  <Application>Microsoft Macintosh PowerPoint</Application>
  <PresentationFormat>Presentazione su schermo (4:3)</PresentationFormat>
  <Paragraphs>90</Paragraphs>
  <Slides>8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Calibri</vt:lpstr>
      <vt:lpstr>Calibri Light</vt:lpstr>
      <vt:lpstr>Wingdings</vt:lpstr>
      <vt:lpstr>Arial</vt:lpstr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Ida</dc:creator>
  <cp:lastModifiedBy>Andrea De Bortoli</cp:lastModifiedBy>
  <cp:revision>18</cp:revision>
  <dcterms:created xsi:type="dcterms:W3CDTF">2018-03-08T19:23:18Z</dcterms:created>
  <dcterms:modified xsi:type="dcterms:W3CDTF">2018-03-14T11:45:30Z</dcterms:modified>
</cp:coreProperties>
</file>